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msterdam Three" panose="020B0604020202020204" charset="0"/>
      <p:regular r:id="rId10"/>
    </p:embeddedFont>
    <p:embeddedFont>
      <p:font typeface="League Spartan" panose="020B0604020202020204" charset="0"/>
      <p:regular r:id="rId11"/>
    </p:embeddedFont>
    <p:embeddedFont>
      <p:font typeface="Montserrat" panose="00000500000000000000" pitchFamily="2" charset="0"/>
      <p:regular r:id="rId12"/>
    </p:embeddedFont>
    <p:embeddedFont>
      <p:font typeface="Montserrat Medium" panose="00000600000000000000" pitchFamily="2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b="-62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409908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555677" y="3499077"/>
            <a:ext cx="13176647" cy="3151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sz="1043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INTELIGENCIA ARTIFICIAL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66624" y="2540460"/>
            <a:ext cx="9954751" cy="47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3072" i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 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71578" y="7151332"/>
            <a:ext cx="4744845" cy="5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938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Jose Alfredo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1372601" flipH="1">
            <a:off x="13700982" y="332807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0"/>
                </a:lnTo>
                <a:lnTo>
                  <a:pt x="5662151" y="2379890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174578" y="1312780"/>
            <a:ext cx="9286496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54179" y="2879168"/>
            <a:ext cx="11179642" cy="675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ctr">
              <a:lnSpc>
                <a:spcPts val="4866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Proyecto de IA basado en clasificación de imágenes bucales.</a:t>
            </a:r>
          </a:p>
          <a:p>
            <a:pPr marL="669285" lvl="1" indent="-334642" algn="ctr">
              <a:lnSpc>
                <a:spcPts val="4866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Entrenado con Teachable Machine para identificar 6 clases:</a:t>
            </a:r>
          </a:p>
          <a:p>
            <a:pPr algn="ctr">
              <a:lnSpc>
                <a:spcPts val="4866"/>
              </a:lnSpc>
            </a:pPr>
            <a:r>
              <a:rPr lang="en-US" sz="30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Cálculos dentales, Caries, Gingivitis, Úlcera bucal, Dientes descoloridos y Dientes normales.</a:t>
            </a:r>
          </a:p>
          <a:p>
            <a:pPr marL="669285" lvl="1" indent="-334642" algn="ctr">
              <a:lnSpc>
                <a:spcPts val="4866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Permite que el usuario suba o capture una imagen y obtenga un diagnóstico automático preliminar.</a:t>
            </a:r>
          </a:p>
          <a:p>
            <a:pPr marL="669285" lvl="1" indent="-334642" algn="ctr">
              <a:lnSpc>
                <a:spcPts val="4866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Aplicable en clínicas, telemedicina y educación odontológica.</a:t>
            </a:r>
          </a:p>
          <a:p>
            <a:pPr marL="0" lvl="0" indent="0" algn="ctr">
              <a:lnSpc>
                <a:spcPts val="5494"/>
              </a:lnSpc>
            </a:pPr>
            <a:endParaRPr lang="en-US" sz="30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Freeform 6"/>
          <p:cNvSpPr/>
          <p:nvPr/>
        </p:nvSpPr>
        <p:spPr>
          <a:xfrm rot="-1211895" flipH="1">
            <a:off x="-2073639" y="8551732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4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4" y="2867047"/>
                </a:lnTo>
                <a:lnTo>
                  <a:pt x="5606334" y="0"/>
                </a:lnTo>
                <a:close/>
              </a:path>
            </a:pathLst>
          </a:custGeom>
          <a:blipFill>
            <a:blip r:embed="rId4"/>
            <a:stretch>
              <a:fillRect l="-104139" t="-121970" b="-43485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504915" y="991700"/>
            <a:ext cx="11369149" cy="30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Justificacion (por qué es importante?)</a:t>
            </a:r>
          </a:p>
          <a:p>
            <a:pPr marL="0" lvl="0" indent="0" algn="just">
              <a:lnSpc>
                <a:spcPts val="7992"/>
              </a:lnSpc>
              <a:spcBef>
                <a:spcPct val="0"/>
              </a:spcBef>
            </a:pPr>
            <a:endParaRPr lang="en-US" sz="7200">
              <a:solidFill>
                <a:srgbClr val="F4F8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80080"/>
            <a:ext cx="10911416" cy="678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diagnóstico visual de enfermedades bucales puede ser lento y dependiente del especialista.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IA puede apoyar al odontólogo, agilizando la detección y reduciendo errores.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Motivación: mejorar el acceso y la rapidez en el diagnóstico odontológico.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 de la IA: actuar como un asistente virtual médico que analiza imágenes y sugiere la afección detectada.</a:t>
            </a:r>
          </a:p>
          <a:p>
            <a:pPr marL="0" lvl="0" indent="0"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298547" y="145957"/>
            <a:ext cx="5422335" cy="9995087"/>
          </a:xfrm>
          <a:custGeom>
            <a:avLst/>
            <a:gdLst/>
            <a:ahLst/>
            <a:cxnLst/>
            <a:rect l="l" t="t" r="r" b="b"/>
            <a:pathLst>
              <a:path w="5422335" h="9995087">
                <a:moveTo>
                  <a:pt x="0" y="0"/>
                </a:moveTo>
                <a:lnTo>
                  <a:pt x="5422334" y="0"/>
                </a:lnTo>
                <a:lnTo>
                  <a:pt x="5422334" y="9995086"/>
                </a:lnTo>
                <a:lnTo>
                  <a:pt x="0" y="999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4684" y="7530691"/>
            <a:ext cx="1051596" cy="1051596"/>
            <a:chOff x="0" y="0"/>
            <a:chExt cx="1402128" cy="14021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70439" y="3550241"/>
            <a:ext cx="1051596" cy="1051596"/>
            <a:chOff x="0" y="0"/>
            <a:chExt cx="1402128" cy="140212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flipH="1">
            <a:off x="12898126" y="1198508"/>
            <a:ext cx="5607533" cy="9208397"/>
          </a:xfrm>
          <a:custGeom>
            <a:avLst/>
            <a:gdLst/>
            <a:ahLst/>
            <a:cxnLst/>
            <a:rect l="l" t="t" r="r" b="b"/>
            <a:pathLst>
              <a:path w="5607533" h="9208397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2"/>
            <a:stretch>
              <a:fillRect l="-28658" r="-30450" b="-1708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1425974" y="7741981"/>
            <a:ext cx="629016" cy="629016"/>
          </a:xfrm>
          <a:custGeom>
            <a:avLst/>
            <a:gdLst/>
            <a:ahLst/>
            <a:cxnLst/>
            <a:rect l="l" t="t" r="r" b="b"/>
            <a:pathLst>
              <a:path w="629016" h="629016">
                <a:moveTo>
                  <a:pt x="0" y="0"/>
                </a:moveTo>
                <a:lnTo>
                  <a:pt x="629017" y="0"/>
                </a:lnTo>
                <a:lnTo>
                  <a:pt x="629017" y="629016"/>
                </a:lnTo>
                <a:lnTo>
                  <a:pt x="0" y="62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1266485" y="3717545"/>
            <a:ext cx="659503" cy="659503"/>
          </a:xfrm>
          <a:custGeom>
            <a:avLst/>
            <a:gdLst/>
            <a:ahLst/>
            <a:cxnLst/>
            <a:rect l="l" t="t" r="r" b="b"/>
            <a:pathLst>
              <a:path w="659503" h="659503">
                <a:moveTo>
                  <a:pt x="0" y="0"/>
                </a:moveTo>
                <a:lnTo>
                  <a:pt x="659503" y="0"/>
                </a:lnTo>
                <a:lnTo>
                  <a:pt x="659503" y="659503"/>
                </a:lnTo>
                <a:lnTo>
                  <a:pt x="0" y="65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1596237" y="1812428"/>
            <a:ext cx="11369149" cy="10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992"/>
              </a:lnSpc>
              <a:spcBef>
                <a:spcPct val="0"/>
              </a:spcBef>
            </a:pPr>
            <a:r>
              <a:rPr lang="en-US" sz="7200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Grandes retos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41795" y="4075506"/>
            <a:ext cx="8803831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modelo de inteligencia artificial capaz de clasificar imágenes bucales en seis categorías, mediante el uso de Teachable Machine, para apoyar el diagnóstico en odontología.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8896" y="7042412"/>
            <a:ext cx="8803831" cy="310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Recolectar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conjunto de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balanceado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(600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clase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Entrenar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clasificación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rendimiento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Exportar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interfaz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gráfica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Tkinter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Python).</a:t>
            </a:r>
          </a:p>
          <a:p>
            <a:pPr marL="0" lvl="0" indent="0" algn="l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47287" y="3342020"/>
            <a:ext cx="365857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Reto mayor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90823" y="6307082"/>
            <a:ext cx="365857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Reto significante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11217774" y="0"/>
            <a:ext cx="8422481" cy="10287000"/>
          </a:xfrm>
          <a:custGeom>
            <a:avLst/>
            <a:gdLst/>
            <a:ahLst/>
            <a:cxnLst/>
            <a:rect l="l" t="t" r="r" b="b"/>
            <a:pathLst>
              <a:path w="8422481" h="10287000">
                <a:moveTo>
                  <a:pt x="8422481" y="0"/>
                </a:moveTo>
                <a:lnTo>
                  <a:pt x="0" y="0"/>
                </a:lnTo>
                <a:lnTo>
                  <a:pt x="0" y="10287000"/>
                </a:lnTo>
                <a:lnTo>
                  <a:pt x="8422481" y="10287000"/>
                </a:lnTo>
                <a:lnTo>
                  <a:pt x="842248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700" y="669426"/>
            <a:ext cx="582034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Etapas!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45001"/>
            <a:ext cx="9876193" cy="784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Etapas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del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32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1.-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Recolección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del dataset: 600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imágenes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cada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clase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(3,600 </a:t>
            </a:r>
            <a:r>
              <a:rPr lang="en-US" sz="29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9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total).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endParaRPr lang="en-US" sz="29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2.-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Entrenamiento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se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cargaron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las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carpetas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Teachable Machine y se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entrenó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una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CNN.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3.-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Evaluación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se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probaron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imágenes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nuevas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para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verificar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rendimiento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4.-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Exportación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implementación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integrado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una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interfaz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gráfica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Python (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Tkinter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).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Herramientas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</a:p>
          <a:p>
            <a:pPr algn="l">
              <a:lnSpc>
                <a:spcPts val="321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Teachable Machine – Python – </a:t>
            </a:r>
            <a:r>
              <a:rPr lang="en-US" sz="2899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Tkinter</a:t>
            </a:r>
            <a:r>
              <a:rPr lang="en-US" sz="28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– Visual Studio Code</a:t>
            </a:r>
          </a:p>
          <a:p>
            <a:pPr algn="l">
              <a:lnSpc>
                <a:spcPts val="332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2001" y="3314982"/>
            <a:ext cx="1184399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modelo alcanzó una mediana precisión en la clasificación de las clases principales.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observaron confusiones leves entre categorías similares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comprobó la efectividad y estabilidad del modelo durante el entrenamiento.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6617" y="612873"/>
            <a:ext cx="1819184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y observaciones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161437" y="-132583"/>
            <a:ext cx="8016583" cy="5463621"/>
            <a:chOff x="0" y="0"/>
            <a:chExt cx="10688778" cy="72848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945" t="6939" b="6109"/>
            <a:stretch>
              <a:fillRect/>
            </a:stretch>
          </p:blipFill>
          <p:spPr>
            <a:xfrm>
              <a:off x="0" y="0"/>
              <a:ext cx="10688778" cy="72848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5331038"/>
            <a:ext cx="7855147" cy="5281354"/>
            <a:chOff x="0" y="0"/>
            <a:chExt cx="2068845" cy="1390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8845" cy="1390974"/>
            </a:xfrm>
            <a:custGeom>
              <a:avLst/>
              <a:gdLst/>
              <a:ahLst/>
              <a:cxnLst/>
              <a:rect l="l" t="t" r="r" b="b"/>
              <a:pathLst>
                <a:path w="2068845" h="1390974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4650" y="6155474"/>
            <a:ext cx="692880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Concluciones!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8576986" y="3383088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AutoShape 10"/>
          <p:cNvSpPr/>
          <p:nvPr/>
        </p:nvSpPr>
        <p:spPr>
          <a:xfrm flipV="1">
            <a:off x="8613573" y="4579081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8576986" y="3657552"/>
            <a:ext cx="83231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Solo permite clasificación (no detección).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3573" y="4983425"/>
            <a:ext cx="83231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reducido puede generar confusiones entre clases.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13573" y="7184174"/>
            <a:ext cx="83231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Aplicar data augmentation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13573" y="7905039"/>
            <a:ext cx="832314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/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Ampliar el dataset. 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6986" y="264113"/>
            <a:ext cx="8323142" cy="314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cumplió el objetivo de entrenar un modelo funcional de clasificación de afecciones bucales.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Teachable Machine demostró ser una herramienta accesible y útil para proyectos educativos de IA.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Limitaciones:</a:t>
            </a:r>
          </a:p>
          <a:p>
            <a:pPr algn="l">
              <a:lnSpc>
                <a:spcPts val="2800"/>
              </a:lnSpc>
            </a:pPr>
            <a:endParaRPr lang="en-US" sz="23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8576986" y="6736499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7" name="AutoShape 17"/>
          <p:cNvSpPr/>
          <p:nvPr/>
        </p:nvSpPr>
        <p:spPr>
          <a:xfrm flipV="1">
            <a:off x="8576986" y="8231289"/>
            <a:ext cx="718344" cy="0"/>
          </a:xfrm>
          <a:prstGeom prst="line">
            <a:avLst/>
          </a:prstGeom>
          <a:ln w="57150" cap="flat">
            <a:gradFill>
              <a:gsLst>
                <a:gs pos="0">
                  <a:srgbClr val="00537F">
                    <a:alpha val="100000"/>
                  </a:srgbClr>
                </a:gs>
                <a:gs pos="50000">
                  <a:srgbClr val="005B89">
                    <a:alpha val="100000"/>
                  </a:srgbClr>
                </a:gs>
                <a:gs pos="100000">
                  <a:srgbClr val="45B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93236"/>
            <a:ext cx="1580954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“La inteligencia artificial no reemplaza al profesional, sino que amplifica su capacidad para diagnosticar y servir mejor.”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401</Words>
  <Application>Microsoft Office PowerPoint</Application>
  <PresentationFormat>Personalizado</PresentationFormat>
  <Paragraphs>56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Montserrat</vt:lpstr>
      <vt:lpstr>Open Sans</vt:lpstr>
      <vt:lpstr>Montserrat Medium</vt:lpstr>
      <vt:lpstr>Arial</vt:lpstr>
      <vt:lpstr>League Spartan</vt:lpstr>
      <vt:lpstr>Amsterdam Three</vt:lpstr>
      <vt:lpstr>Calibri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 Alfredo</dc:title>
  <cp:lastModifiedBy>JOSE ALFREDO ZAMBRANA CRUZ</cp:lastModifiedBy>
  <cp:revision>2</cp:revision>
  <dcterms:created xsi:type="dcterms:W3CDTF">2006-08-16T00:00:00Z</dcterms:created>
  <dcterms:modified xsi:type="dcterms:W3CDTF">2025-10-11T16:35:51Z</dcterms:modified>
  <dc:identifier>DAG1dFHb77U</dc:identifier>
</cp:coreProperties>
</file>